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3" r:id="rId9"/>
    <p:sldId id="263" r:id="rId10"/>
    <p:sldId id="264" r:id="rId11"/>
    <p:sldId id="267" r:id="rId12"/>
    <p:sldId id="266" r:id="rId13"/>
    <p:sldId id="268" r:id="rId14"/>
    <p:sldId id="265" r:id="rId15"/>
    <p:sldId id="269" r:id="rId16"/>
    <p:sldId id="270" r:id="rId17"/>
    <p:sldId id="271" r:id="rId18"/>
    <p:sldId id="272" r:id="rId19"/>
    <p:sldId id="273" r:id="rId20"/>
    <p:sldId id="274" r:id="rId21"/>
    <p:sldId id="275" r:id="rId22"/>
    <p:sldId id="276" r:id="rId23"/>
    <p:sldId id="277" r:id="rId24"/>
    <p:sldId id="281" r:id="rId25"/>
    <p:sldId id="278" r:id="rId26"/>
    <p:sldId id="279" r:id="rId27"/>
    <p:sldId id="280"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15C5-D7FA-428B-8732-71CB4E89D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CAF92-8155-4CF3-A2BF-15975E159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D900C3-21A4-4D4A-A91E-088575E3FE6F}"/>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D89D3DFE-CD16-44D8-9B6C-75DFB039D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CECD3-CD25-441E-B33B-4649092C9132}"/>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41075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CFF5-E898-4794-957B-1B430841F5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CFD886-E0E1-461F-A221-4F4887554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07D45-8FA3-4360-BB68-4187AB42E36C}"/>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9AAC1338-EB45-44A4-B303-C3BBACABE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AB1D6-8823-4A51-B585-F41B1653ACB5}"/>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91299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F179-7FB2-4617-B782-57784FAB6A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6327F-601C-4ED4-A4BB-C0B0DB311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16874-F888-4CB9-A9D7-9A0C9D175027}"/>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570C7F73-493E-4068-ADF9-26C754E5A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ABE71-5675-4F48-97F2-AC031BF3F8BF}"/>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55017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21-0E5A-4563-974E-60F552D82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58BD-B446-40CE-B61D-B48B9FCFC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86B1E-19DC-4779-9AEB-9CBF4A2AD18A}"/>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04F2BCB1-D377-4926-8657-E408D9189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B8C4-CD22-4AE3-AE36-89271E0C6750}"/>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82020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DD22-3D6E-4B95-A918-DD6F05F4E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D6311-341E-49BF-8E44-14E7FB577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907FA-2172-4DD9-8352-0C7E622C1A0F}"/>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F1C9A953-EE51-4C78-8741-AB865FFBB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95EB1-AF45-454A-9594-ABAC82C46206}"/>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1744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7EF5-4AFE-42E9-980E-D7FC7F3A5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0A6A3-5BC3-47B4-81F9-B601FD05E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0D6487-4CB5-4051-969A-B39E9AC86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47D42-C71D-4DC1-BBD8-8495B99F7447}"/>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6" name="Footer Placeholder 5">
            <a:extLst>
              <a:ext uri="{FF2B5EF4-FFF2-40B4-BE49-F238E27FC236}">
                <a16:creationId xmlns:a16="http://schemas.microsoft.com/office/drawing/2014/main" id="{0E529CDB-3D47-4B58-B762-D87D2671D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73FE4-018E-4200-B8F3-1382F5139BE6}"/>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77943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27D2-7CF7-4591-B86F-43AC1CEB76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FC952-8FBF-4C10-B26A-623537DFC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034E7-E592-4DA8-A330-785A78831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64F8AF-BEAD-49D4-9743-6CF2F8F65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1A4D5-7659-4570-B153-6C05D214A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A5DD5-6E7D-4688-ADD5-DC8D1E60F2A5}"/>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8" name="Footer Placeholder 7">
            <a:extLst>
              <a:ext uri="{FF2B5EF4-FFF2-40B4-BE49-F238E27FC236}">
                <a16:creationId xmlns:a16="http://schemas.microsoft.com/office/drawing/2014/main" id="{802B6519-94D1-476C-84ED-B2150E6F84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432E84-23A3-4842-A7D2-AF6A913C0D67}"/>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5740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7A3A-BCB1-4FBE-87C9-20EDD9704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51BF8-C83B-4247-8258-81683810F509}"/>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4" name="Footer Placeholder 3">
            <a:extLst>
              <a:ext uri="{FF2B5EF4-FFF2-40B4-BE49-F238E27FC236}">
                <a16:creationId xmlns:a16="http://schemas.microsoft.com/office/drawing/2014/main" id="{02E237CC-CE1D-416F-97DC-CDBADDFC7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787DB-0A40-4A04-99E3-9C61AA7C4265}"/>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8711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BD8C1-8E89-4FF5-B217-B65742CC8353}"/>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3" name="Footer Placeholder 2">
            <a:extLst>
              <a:ext uri="{FF2B5EF4-FFF2-40B4-BE49-F238E27FC236}">
                <a16:creationId xmlns:a16="http://schemas.microsoft.com/office/drawing/2014/main" id="{B1E03C8D-EDEA-428C-BF35-3F21C7525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D6A20-0ED4-4072-8250-62514B8498B2}"/>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47766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5768-0C65-44CB-8BBF-6F09B5278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37AB8-E5BA-4136-8829-1A0F38457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6870B-1285-4400-934A-49E154378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F4DA2-CEA7-4B7E-9825-6EA2B9E199E4}"/>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6" name="Footer Placeholder 5">
            <a:extLst>
              <a:ext uri="{FF2B5EF4-FFF2-40B4-BE49-F238E27FC236}">
                <a16:creationId xmlns:a16="http://schemas.microsoft.com/office/drawing/2014/main" id="{FDBF7369-0DB1-486C-B7DE-831C86919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97584-C8AF-4645-B6CF-A86C308A3BAB}"/>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986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5EA3-94E2-4DC6-B2FF-EFA90D4E7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494D-2DD3-402E-90AC-A7DB9F8B5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C5299-0292-4B4A-ACE4-02B6DF0AF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0F0E0-AF88-4BA9-9912-2326E492EFED}"/>
              </a:ext>
            </a:extLst>
          </p:cNvPr>
          <p:cNvSpPr>
            <a:spLocks noGrp="1"/>
          </p:cNvSpPr>
          <p:nvPr>
            <p:ph type="dt" sz="half" idx="10"/>
          </p:nvPr>
        </p:nvSpPr>
        <p:spPr/>
        <p:txBody>
          <a:bodyPr/>
          <a:lstStyle/>
          <a:p>
            <a:fld id="{41FBB138-900B-4573-8C57-466F6F19D752}" type="datetimeFigureOut">
              <a:rPr lang="en-US" smtClean="0"/>
              <a:t>3/11/2023</a:t>
            </a:fld>
            <a:endParaRPr lang="en-US"/>
          </a:p>
        </p:txBody>
      </p:sp>
      <p:sp>
        <p:nvSpPr>
          <p:cNvPr id="6" name="Footer Placeholder 5">
            <a:extLst>
              <a:ext uri="{FF2B5EF4-FFF2-40B4-BE49-F238E27FC236}">
                <a16:creationId xmlns:a16="http://schemas.microsoft.com/office/drawing/2014/main" id="{3C2AFB46-AAA2-425F-849F-ACE1DE50C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E8D6F-99A4-4E60-9A3C-AB31A69B1A08}"/>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329850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0DBD2-9E99-44C6-822C-673D346F2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A84D5A-FFCD-4600-B94A-C0C4944D1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732B8-18C7-44BF-963D-95393137B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BB138-900B-4573-8C57-466F6F19D752}" type="datetimeFigureOut">
              <a:rPr lang="en-US" smtClean="0"/>
              <a:t>3/11/2023</a:t>
            </a:fld>
            <a:endParaRPr lang="en-US"/>
          </a:p>
        </p:txBody>
      </p:sp>
      <p:sp>
        <p:nvSpPr>
          <p:cNvPr id="5" name="Footer Placeholder 4">
            <a:extLst>
              <a:ext uri="{FF2B5EF4-FFF2-40B4-BE49-F238E27FC236}">
                <a16:creationId xmlns:a16="http://schemas.microsoft.com/office/drawing/2014/main" id="{F2591497-595C-4A10-B074-BAF75569D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DF864-3EBF-4E80-B4FA-FD655EE93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8D9DC-03B5-409B-A54E-6D8A45613EBB}" type="slidenum">
              <a:rPr lang="en-US" smtClean="0"/>
              <a:t>‹#›</a:t>
            </a:fld>
            <a:endParaRPr lang="en-US"/>
          </a:p>
        </p:txBody>
      </p:sp>
    </p:spTree>
    <p:extLst>
      <p:ext uri="{BB962C8B-B14F-4D97-AF65-F5344CB8AC3E}">
        <p14:creationId xmlns:p14="http://schemas.microsoft.com/office/powerpoint/2010/main" val="50793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680C-0CAD-41F5-9E0A-CFC65CFF7CEB}"/>
              </a:ext>
            </a:extLst>
          </p:cNvPr>
          <p:cNvSpPr>
            <a:spLocks noGrp="1"/>
          </p:cNvSpPr>
          <p:nvPr>
            <p:ph type="ctrTitle"/>
          </p:nvPr>
        </p:nvSpPr>
        <p:spPr>
          <a:xfrm>
            <a:off x="1524000" y="1658068"/>
            <a:ext cx="9144000" cy="2387600"/>
          </a:xfrm>
        </p:spPr>
        <p:txBody>
          <a:bodyPr/>
          <a:lstStyle/>
          <a:p>
            <a:r>
              <a:rPr lang="en-US" b="1" dirty="0"/>
              <a:t>Inherited metabolic liver diseases</a:t>
            </a:r>
          </a:p>
        </p:txBody>
      </p:sp>
      <p:sp>
        <p:nvSpPr>
          <p:cNvPr id="3" name="Subtitle 2">
            <a:extLst>
              <a:ext uri="{FF2B5EF4-FFF2-40B4-BE49-F238E27FC236}">
                <a16:creationId xmlns:a16="http://schemas.microsoft.com/office/drawing/2014/main" id="{41A038EF-5F3F-4734-BF0A-0314429FA75B}"/>
              </a:ext>
            </a:extLst>
          </p:cNvPr>
          <p:cNvSpPr>
            <a:spLocks noGrp="1"/>
          </p:cNvSpPr>
          <p:nvPr>
            <p:ph type="subTitle" idx="1"/>
          </p:nvPr>
        </p:nvSpPr>
        <p:spPr>
          <a:xfrm>
            <a:off x="1524000" y="4733018"/>
            <a:ext cx="9144000" cy="1655762"/>
          </a:xfrm>
        </p:spPr>
        <p:txBody>
          <a:bodyPr/>
          <a:lstStyle/>
          <a:p>
            <a:r>
              <a:rPr lang="en-US" b="1" dirty="0"/>
              <a:t>Dr. Muntadher Abdulkareem Abdullah</a:t>
            </a:r>
          </a:p>
          <a:p>
            <a:r>
              <a:rPr lang="en-US" b="1" dirty="0"/>
              <a:t>M.B.Ch.B,CABM,FIBMS,FIBMS(GE.&amp;HEP.)</a:t>
            </a:r>
          </a:p>
          <a:p>
            <a:endParaRPr lang="en-US" dirty="0"/>
          </a:p>
        </p:txBody>
      </p:sp>
      <p:pic>
        <p:nvPicPr>
          <p:cNvPr id="4" name="Picture 3">
            <a:extLst>
              <a:ext uri="{FF2B5EF4-FFF2-40B4-BE49-F238E27FC236}">
                <a16:creationId xmlns:a16="http://schemas.microsoft.com/office/drawing/2014/main" id="{AFA1B3E5-FDE8-477F-AF06-85E97C8210EA}"/>
              </a:ext>
            </a:extLst>
          </p:cNvPr>
          <p:cNvPicPr>
            <a:picLocks noChangeAspect="1"/>
          </p:cNvPicPr>
          <p:nvPr/>
        </p:nvPicPr>
        <p:blipFill>
          <a:blip r:embed="rId2"/>
          <a:stretch>
            <a:fillRect/>
          </a:stretch>
        </p:blipFill>
        <p:spPr>
          <a:xfrm>
            <a:off x="0" y="0"/>
            <a:ext cx="1908213" cy="1493649"/>
          </a:xfrm>
          <a:prstGeom prst="rect">
            <a:avLst/>
          </a:prstGeom>
        </p:spPr>
      </p:pic>
      <p:pic>
        <p:nvPicPr>
          <p:cNvPr id="5" name="Picture 4">
            <a:extLst>
              <a:ext uri="{FF2B5EF4-FFF2-40B4-BE49-F238E27FC236}">
                <a16:creationId xmlns:a16="http://schemas.microsoft.com/office/drawing/2014/main" id="{16B167B6-17AE-4F76-A2DF-1562D71F071E}"/>
              </a:ext>
            </a:extLst>
          </p:cNvPr>
          <p:cNvPicPr>
            <a:picLocks noChangeAspect="1"/>
          </p:cNvPicPr>
          <p:nvPr/>
        </p:nvPicPr>
        <p:blipFill>
          <a:blip r:embed="rId3"/>
          <a:stretch>
            <a:fillRect/>
          </a:stretch>
        </p:blipFill>
        <p:spPr>
          <a:xfrm>
            <a:off x="10698351" y="-1"/>
            <a:ext cx="1493649" cy="1493649"/>
          </a:xfrm>
          <a:prstGeom prst="rect">
            <a:avLst/>
          </a:prstGeom>
        </p:spPr>
      </p:pic>
    </p:spTree>
    <p:extLst>
      <p:ext uri="{BB962C8B-B14F-4D97-AF65-F5344CB8AC3E}">
        <p14:creationId xmlns:p14="http://schemas.microsoft.com/office/powerpoint/2010/main" val="177397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2CF8-CE2B-4CFB-9981-62EB43ABADA7}"/>
              </a:ext>
            </a:extLst>
          </p:cNvPr>
          <p:cNvSpPr>
            <a:spLocks noGrp="1"/>
          </p:cNvSpPr>
          <p:nvPr>
            <p:ph type="title"/>
          </p:nvPr>
        </p:nvSpPr>
        <p:spPr>
          <a:xfrm>
            <a:off x="116114" y="365125"/>
            <a:ext cx="11237686" cy="1325563"/>
          </a:xfrm>
        </p:spPr>
        <p:txBody>
          <a:bodyPr/>
          <a:lstStyle/>
          <a:p>
            <a:r>
              <a:rPr lang="en-US" b="1" dirty="0">
                <a:solidFill>
                  <a:srgbClr val="FF0000"/>
                </a:solidFill>
              </a:rPr>
              <a:t>Investigations</a:t>
            </a:r>
          </a:p>
        </p:txBody>
      </p:sp>
      <p:sp>
        <p:nvSpPr>
          <p:cNvPr id="3" name="Content Placeholder 2">
            <a:extLst>
              <a:ext uri="{FF2B5EF4-FFF2-40B4-BE49-F238E27FC236}">
                <a16:creationId xmlns:a16="http://schemas.microsoft.com/office/drawing/2014/main" id="{C881041C-FD1F-439A-9BF2-4B8DA9CE5A1E}"/>
              </a:ext>
            </a:extLst>
          </p:cNvPr>
          <p:cNvSpPr>
            <a:spLocks noGrp="1"/>
          </p:cNvSpPr>
          <p:nvPr>
            <p:ph idx="1"/>
          </p:nvPr>
        </p:nvSpPr>
        <p:spPr>
          <a:xfrm>
            <a:off x="116114" y="1825625"/>
            <a:ext cx="11887200" cy="4909004"/>
          </a:xfrm>
        </p:spPr>
        <p:txBody>
          <a:bodyPr>
            <a:normAutofit/>
          </a:bodyPr>
          <a:lstStyle/>
          <a:p>
            <a:r>
              <a:rPr lang="en-US" dirty="0"/>
              <a:t>Serum iron studies show a greatly increased ferritin, a raised plasma iron and saturated plasma iron-binding capacity. </a:t>
            </a:r>
          </a:p>
          <a:p>
            <a:r>
              <a:rPr lang="en-US" dirty="0"/>
              <a:t>Transferrin saturation of more than 45% is suggestive of iron overload. </a:t>
            </a:r>
          </a:p>
          <a:p>
            <a:r>
              <a:rPr lang="en-US" dirty="0"/>
              <a:t>Significant liver disease is unusual in patients with ferritin  lower than 1000 µg/L (100 µg/dL). </a:t>
            </a:r>
          </a:p>
          <a:p>
            <a:endParaRPr lang="en-US" dirty="0"/>
          </a:p>
          <a:p>
            <a:r>
              <a:rPr lang="en-US" dirty="0"/>
              <a:t>The differential diagnoses for elevated ferritin are :</a:t>
            </a:r>
          </a:p>
          <a:p>
            <a:r>
              <a:rPr lang="en-US" dirty="0"/>
              <a:t> inflammatory disease </a:t>
            </a:r>
          </a:p>
          <a:p>
            <a:r>
              <a:rPr lang="en-US" dirty="0"/>
              <a:t>Excess ethanol  consumption for modest elevations (&lt;1000 µg/L (100 µg/dL)). </a:t>
            </a:r>
          </a:p>
        </p:txBody>
      </p:sp>
    </p:spTree>
    <p:extLst>
      <p:ext uri="{BB962C8B-B14F-4D97-AF65-F5344CB8AC3E}">
        <p14:creationId xmlns:p14="http://schemas.microsoft.com/office/powerpoint/2010/main" val="327125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48EBE-6E94-404E-AF74-30F6373E446B}"/>
              </a:ext>
            </a:extLst>
          </p:cNvPr>
          <p:cNvSpPr>
            <a:spLocks noGrp="1"/>
          </p:cNvSpPr>
          <p:nvPr>
            <p:ph idx="1"/>
          </p:nvPr>
        </p:nvSpPr>
        <p:spPr>
          <a:xfrm>
            <a:off x="145143" y="696686"/>
            <a:ext cx="11756571" cy="6161314"/>
          </a:xfrm>
        </p:spPr>
        <p:txBody>
          <a:bodyPr>
            <a:normAutofit/>
          </a:bodyPr>
          <a:lstStyle/>
          <a:p>
            <a:r>
              <a:rPr lang="en-US" dirty="0"/>
              <a:t>Very significant ferritin elevation can be seen in adult Still’s disease. </a:t>
            </a:r>
          </a:p>
          <a:p>
            <a:r>
              <a:rPr lang="en-US" dirty="0"/>
              <a:t>In terms of imaging techniques, MRI has high specificity for iron overload but poor sensitivity.</a:t>
            </a:r>
          </a:p>
          <a:p>
            <a:r>
              <a:rPr lang="en-US" dirty="0"/>
              <a:t> Liver biopsy allows assessment of  fibrosis and distribution of iron (hepatocyte iron characteristic  of haemochromatosis). </a:t>
            </a:r>
          </a:p>
          <a:p>
            <a:pPr marL="0" indent="0">
              <a:buNone/>
            </a:pPr>
            <a:endParaRPr lang="en-US" dirty="0"/>
          </a:p>
          <a:p>
            <a:r>
              <a:rPr lang="en-US" dirty="0"/>
              <a:t>The Hepatic Iron Index (HII) provides  quantification of liver iron (µmol of iron per g dry weight of  liver/age in years). An HII of more than 1.9 suggests haemochromatosis . </a:t>
            </a:r>
          </a:p>
          <a:p>
            <a:pPr marL="0" indent="0">
              <a:buNone/>
            </a:pPr>
            <a:endParaRPr lang="en-US" dirty="0"/>
          </a:p>
          <a:p>
            <a:r>
              <a:rPr lang="en-US" dirty="0"/>
              <a:t>Both the C282Y and the H63D  mutations can be identified by genetic testing, which is now in  routine clinical use</a:t>
            </a:r>
          </a:p>
          <a:p>
            <a:endParaRPr lang="en-US" dirty="0"/>
          </a:p>
        </p:txBody>
      </p:sp>
    </p:spTree>
    <p:extLst>
      <p:ext uri="{BB962C8B-B14F-4D97-AF65-F5344CB8AC3E}">
        <p14:creationId xmlns:p14="http://schemas.microsoft.com/office/powerpoint/2010/main" val="126201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AE5-C63A-429E-84D6-EB9FFB508CEC}"/>
              </a:ext>
            </a:extLst>
          </p:cNvPr>
          <p:cNvSpPr>
            <a:spLocks noGrp="1"/>
          </p:cNvSpPr>
          <p:nvPr>
            <p:ph type="title"/>
          </p:nvPr>
        </p:nvSpPr>
        <p:spPr>
          <a:xfrm>
            <a:off x="304800" y="140382"/>
            <a:ext cx="11785600" cy="1006248"/>
          </a:xfrm>
        </p:spPr>
        <p:txBody>
          <a:bodyPr/>
          <a:lstStyle/>
          <a:p>
            <a:r>
              <a:rPr lang="en-US" b="1" dirty="0">
                <a:solidFill>
                  <a:srgbClr val="FF0000"/>
                </a:solidFill>
              </a:rPr>
              <a:t>Management</a:t>
            </a:r>
          </a:p>
        </p:txBody>
      </p:sp>
      <p:sp>
        <p:nvSpPr>
          <p:cNvPr id="3" name="Content Placeholder 2">
            <a:extLst>
              <a:ext uri="{FF2B5EF4-FFF2-40B4-BE49-F238E27FC236}">
                <a16:creationId xmlns:a16="http://schemas.microsoft.com/office/drawing/2014/main" id="{E50787A4-D167-4B37-9774-D39778C57C35}"/>
              </a:ext>
            </a:extLst>
          </p:cNvPr>
          <p:cNvSpPr>
            <a:spLocks noGrp="1"/>
          </p:cNvSpPr>
          <p:nvPr>
            <p:ph idx="1"/>
          </p:nvPr>
        </p:nvSpPr>
        <p:spPr>
          <a:xfrm>
            <a:off x="101599" y="1465944"/>
            <a:ext cx="11959771" cy="5254170"/>
          </a:xfrm>
        </p:spPr>
        <p:txBody>
          <a:bodyPr>
            <a:normAutofit/>
          </a:bodyPr>
          <a:lstStyle/>
          <a:p>
            <a:r>
              <a:rPr lang="en-US" dirty="0"/>
              <a:t>Treatment consists of weekly venesection of 500 mL blood </a:t>
            </a:r>
          </a:p>
          <a:p>
            <a:pPr marL="0" indent="0">
              <a:buNone/>
            </a:pPr>
            <a:r>
              <a:rPr lang="en-US" dirty="0"/>
              <a:t>(250 mg iron) until the serum iron is normal; this may take 2 years or more. </a:t>
            </a:r>
          </a:p>
          <a:p>
            <a:pPr marL="0" indent="0">
              <a:buNone/>
            </a:pPr>
            <a:endParaRPr lang="en-US" dirty="0"/>
          </a:p>
          <a:p>
            <a:pPr marL="0" indent="0">
              <a:buNone/>
            </a:pPr>
            <a:r>
              <a:rPr lang="en-US" dirty="0"/>
              <a:t>The aim is to reduce ferritin to under 50 µg/L  (5 µg/dL). Thereafter, venesection is continued as required to  keep the serum ferritin normal. </a:t>
            </a:r>
          </a:p>
          <a:p>
            <a:pPr marL="0" indent="0">
              <a:buNone/>
            </a:pPr>
            <a:endParaRPr lang="en-US" dirty="0"/>
          </a:p>
          <a:p>
            <a:r>
              <a:rPr lang="en-US" dirty="0"/>
              <a:t> Liver and cardiac problems improve after iron removal, but joint pain is less predictable and  can improve or worsen after iron removal. </a:t>
            </a:r>
          </a:p>
        </p:txBody>
      </p:sp>
    </p:spTree>
    <p:extLst>
      <p:ext uri="{BB962C8B-B14F-4D97-AF65-F5344CB8AC3E}">
        <p14:creationId xmlns:p14="http://schemas.microsoft.com/office/powerpoint/2010/main" val="107273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6CF59-9F34-427E-8F88-6687E3B58870}"/>
              </a:ext>
            </a:extLst>
          </p:cNvPr>
          <p:cNvSpPr>
            <a:spLocks noGrp="1"/>
          </p:cNvSpPr>
          <p:nvPr>
            <p:ph idx="1"/>
          </p:nvPr>
        </p:nvSpPr>
        <p:spPr>
          <a:xfrm>
            <a:off x="203199" y="377371"/>
            <a:ext cx="11858171" cy="6371772"/>
          </a:xfrm>
        </p:spPr>
        <p:txBody>
          <a:bodyPr/>
          <a:lstStyle/>
          <a:p>
            <a:r>
              <a:rPr lang="en-US" dirty="0"/>
              <a:t>Type 2 diabetes does  not resolve after venesection. </a:t>
            </a:r>
          </a:p>
          <a:p>
            <a:endParaRPr lang="en-US" dirty="0"/>
          </a:p>
          <a:p>
            <a:r>
              <a:rPr lang="en-US" dirty="0"/>
              <a:t>Other therapy includes that for cirrhosis and diabetes.</a:t>
            </a:r>
          </a:p>
          <a:p>
            <a:endParaRPr lang="en-US" dirty="0"/>
          </a:p>
          <a:p>
            <a:r>
              <a:rPr lang="en-US" dirty="0"/>
              <a:t> First-degree family members should be investigated, preferably by genetic screening and also by checking  the plasma ferritin and iron-binding saturation.</a:t>
            </a:r>
          </a:p>
          <a:p>
            <a:endParaRPr lang="en-US" dirty="0"/>
          </a:p>
          <a:p>
            <a:endParaRPr lang="en-US" dirty="0"/>
          </a:p>
          <a:p>
            <a:r>
              <a:rPr lang="en-US" dirty="0"/>
              <a:t> Liver biopsy is  indicated in :</a:t>
            </a:r>
          </a:p>
          <a:p>
            <a:pPr>
              <a:buFont typeface="Wingdings" panose="05000000000000000000" pitchFamily="2" charset="2"/>
              <a:buChar char="q"/>
            </a:pPr>
            <a:r>
              <a:rPr lang="en-US" dirty="0"/>
              <a:t>Asymptomatic relatives only if the LFTs are abnormal </a:t>
            </a:r>
          </a:p>
          <a:p>
            <a:pPr>
              <a:buFont typeface="Wingdings" panose="05000000000000000000" pitchFamily="2" charset="2"/>
              <a:buChar char="q"/>
            </a:pPr>
            <a:r>
              <a:rPr lang="en-US" dirty="0"/>
              <a:t>And/or the serum ferritin is greater than 1000 µg/L (100 µg/dL)  because these features are associated with significant fibrosis  or cirrhosis.</a:t>
            </a:r>
          </a:p>
          <a:p>
            <a:endParaRPr lang="en-US" dirty="0"/>
          </a:p>
        </p:txBody>
      </p:sp>
    </p:spTree>
    <p:extLst>
      <p:ext uri="{BB962C8B-B14F-4D97-AF65-F5344CB8AC3E}">
        <p14:creationId xmlns:p14="http://schemas.microsoft.com/office/powerpoint/2010/main" val="412786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240C1-C494-41AE-A28A-CD2292E80B9D}"/>
              </a:ext>
            </a:extLst>
          </p:cNvPr>
          <p:cNvSpPr>
            <a:spLocks noGrp="1"/>
          </p:cNvSpPr>
          <p:nvPr>
            <p:ph idx="1"/>
          </p:nvPr>
        </p:nvSpPr>
        <p:spPr>
          <a:xfrm>
            <a:off x="159657" y="406400"/>
            <a:ext cx="12032343" cy="6451600"/>
          </a:xfrm>
        </p:spPr>
        <p:txBody>
          <a:bodyPr>
            <a:normAutofit/>
          </a:bodyPr>
          <a:lstStyle/>
          <a:p>
            <a:endParaRPr lang="en-US" dirty="0"/>
          </a:p>
          <a:p>
            <a:r>
              <a:rPr lang="en-US" dirty="0"/>
              <a:t> Asymptomatic disease should also be treated by  venesection until the serum ferritin is normal.</a:t>
            </a:r>
          </a:p>
          <a:p>
            <a:endParaRPr lang="en-US" dirty="0"/>
          </a:p>
          <a:p>
            <a:endParaRPr lang="en-US" dirty="0"/>
          </a:p>
          <a:p>
            <a:r>
              <a:rPr lang="en-US" dirty="0"/>
              <a:t>Pre-cirrhotic patients with HHC have a normal life expectancy,  and even cirrhotic patients have a good prognosis compared  with other forms of cirrhosis (three-quarters of patients are alive  5 years after diagnosis). This is probably because liver function is  well preserved at diagnosis and improves with therapy. </a:t>
            </a:r>
          </a:p>
        </p:txBody>
      </p:sp>
    </p:spTree>
    <p:extLst>
      <p:ext uri="{BB962C8B-B14F-4D97-AF65-F5344CB8AC3E}">
        <p14:creationId xmlns:p14="http://schemas.microsoft.com/office/powerpoint/2010/main" val="238288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8F900-8848-4975-8402-9CA76F142299}"/>
              </a:ext>
            </a:extLst>
          </p:cNvPr>
          <p:cNvSpPr>
            <a:spLocks noGrp="1"/>
          </p:cNvSpPr>
          <p:nvPr>
            <p:ph idx="1"/>
          </p:nvPr>
        </p:nvSpPr>
        <p:spPr>
          <a:xfrm>
            <a:off x="-1" y="362857"/>
            <a:ext cx="12032343" cy="6270172"/>
          </a:xfrm>
        </p:spPr>
        <p:txBody>
          <a:bodyPr/>
          <a:lstStyle/>
          <a:p>
            <a:pPr marL="0" indent="0">
              <a:buNone/>
            </a:pPr>
            <a:endParaRPr lang="en-US" dirty="0"/>
          </a:p>
          <a:p>
            <a:endParaRPr lang="en-US" dirty="0"/>
          </a:p>
          <a:p>
            <a:r>
              <a:rPr lang="en-US" dirty="0"/>
              <a:t>Screening  for hepatocellular carcinoma  is mandatory because  this is the main cause of death, affecting one-third of patients  with cirrhosis, irrespective of therapy. </a:t>
            </a:r>
          </a:p>
          <a:p>
            <a:endParaRPr lang="en-US" dirty="0"/>
          </a:p>
          <a:p>
            <a:r>
              <a:rPr lang="en-US" dirty="0"/>
              <a:t>Venesection reduces but  does not abolish the risk of hepatocellular carcinoma in the  presence of cirrhosis.</a:t>
            </a:r>
          </a:p>
          <a:p>
            <a:endParaRPr lang="en-US" dirty="0"/>
          </a:p>
        </p:txBody>
      </p:sp>
    </p:spTree>
    <p:extLst>
      <p:ext uri="{BB962C8B-B14F-4D97-AF65-F5344CB8AC3E}">
        <p14:creationId xmlns:p14="http://schemas.microsoft.com/office/powerpoint/2010/main" val="111303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5FF6-C5A0-457D-AECF-C534FDD7F3F9}"/>
              </a:ext>
            </a:extLst>
          </p:cNvPr>
          <p:cNvSpPr>
            <a:spLocks noGrp="1"/>
          </p:cNvSpPr>
          <p:nvPr>
            <p:ph type="title"/>
          </p:nvPr>
        </p:nvSpPr>
        <p:spPr>
          <a:xfrm>
            <a:off x="188685" y="137887"/>
            <a:ext cx="11684001" cy="1342572"/>
          </a:xfrm>
        </p:spPr>
        <p:txBody>
          <a:bodyPr/>
          <a:lstStyle/>
          <a:p>
            <a:r>
              <a:rPr lang="en-US" b="1" dirty="0">
                <a:solidFill>
                  <a:srgbClr val="FF0000"/>
                </a:solidFill>
              </a:rPr>
              <a:t>Secondary haemochromatosis</a:t>
            </a:r>
          </a:p>
        </p:txBody>
      </p:sp>
      <p:sp>
        <p:nvSpPr>
          <p:cNvPr id="3" name="Content Placeholder 2">
            <a:extLst>
              <a:ext uri="{FF2B5EF4-FFF2-40B4-BE49-F238E27FC236}">
                <a16:creationId xmlns:a16="http://schemas.microsoft.com/office/drawing/2014/main" id="{00B174D5-90CF-45B8-A32E-691EF424017D}"/>
              </a:ext>
            </a:extLst>
          </p:cNvPr>
          <p:cNvSpPr>
            <a:spLocks noGrp="1"/>
          </p:cNvSpPr>
          <p:nvPr>
            <p:ph idx="1"/>
          </p:nvPr>
        </p:nvSpPr>
        <p:spPr>
          <a:xfrm>
            <a:off x="159657" y="1480458"/>
            <a:ext cx="11843657" cy="5239656"/>
          </a:xfrm>
        </p:spPr>
        <p:txBody>
          <a:bodyPr>
            <a:normAutofit/>
          </a:bodyPr>
          <a:lstStyle/>
          <a:p>
            <a:r>
              <a:rPr lang="en-US" dirty="0"/>
              <a:t>Many conditions including </a:t>
            </a:r>
          </a:p>
          <a:p>
            <a:pPr>
              <a:buFont typeface="Wingdings" panose="05000000000000000000" pitchFamily="2" charset="2"/>
              <a:buChar char="q"/>
            </a:pPr>
            <a:r>
              <a:rPr lang="en-US" dirty="0"/>
              <a:t>chronic haemolytic disorders</a:t>
            </a:r>
          </a:p>
          <a:p>
            <a:pPr>
              <a:buFont typeface="Wingdings" panose="05000000000000000000" pitchFamily="2" charset="2"/>
              <a:buChar char="q"/>
            </a:pPr>
            <a:r>
              <a:rPr lang="en-US" dirty="0"/>
              <a:t>sideroblastic anaemia</a:t>
            </a:r>
          </a:p>
          <a:p>
            <a:pPr>
              <a:buFont typeface="Wingdings" panose="05000000000000000000" pitchFamily="2" charset="2"/>
              <a:buChar char="q"/>
            </a:pPr>
            <a:r>
              <a:rPr lang="en-US" dirty="0"/>
              <a:t>other conditions requiring multiple blood  transfusion (generally over 50 L), </a:t>
            </a:r>
          </a:p>
          <a:p>
            <a:pPr>
              <a:buFont typeface="Wingdings" panose="05000000000000000000" pitchFamily="2" charset="2"/>
              <a:buChar char="q"/>
            </a:pPr>
            <a:r>
              <a:rPr lang="en-US" dirty="0"/>
              <a:t>porphyria cutanea tarda, dietary  iron overload and occasionally alcoholic cirrhosis, are associated with widespread secondary siderosis.</a:t>
            </a:r>
          </a:p>
          <a:p>
            <a:endParaRPr lang="en-US" dirty="0"/>
          </a:p>
          <a:p>
            <a:r>
              <a:rPr lang="en-US" dirty="0"/>
              <a:t> The features are similar to those of primary haemochromatosis, but the history and clinical findings point to the true diagnosis. </a:t>
            </a:r>
          </a:p>
          <a:p>
            <a:pPr marL="0" indent="0">
              <a:buNone/>
            </a:pPr>
            <a:r>
              <a:rPr lang="en-US" dirty="0"/>
              <a:t>Some patients are  heterozygotes for the HFE gene, and this may contribute to the  development of iron overload.</a:t>
            </a:r>
          </a:p>
        </p:txBody>
      </p:sp>
    </p:spTree>
    <p:extLst>
      <p:ext uri="{BB962C8B-B14F-4D97-AF65-F5344CB8AC3E}">
        <p14:creationId xmlns:p14="http://schemas.microsoft.com/office/powerpoint/2010/main" val="390073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F421-1E88-415B-88C7-103B8B294EE8}"/>
              </a:ext>
            </a:extLst>
          </p:cNvPr>
          <p:cNvSpPr>
            <a:spLocks noGrp="1"/>
          </p:cNvSpPr>
          <p:nvPr>
            <p:ph type="title"/>
          </p:nvPr>
        </p:nvSpPr>
        <p:spPr>
          <a:xfrm>
            <a:off x="838200" y="365126"/>
            <a:ext cx="10515600" cy="1028246"/>
          </a:xfrm>
        </p:spPr>
        <p:txBody>
          <a:bodyPr/>
          <a:lstStyle/>
          <a:p>
            <a:pPr algn="ctr"/>
            <a:r>
              <a:rPr lang="en-US" b="1" dirty="0">
                <a:solidFill>
                  <a:srgbClr val="FF0000"/>
                </a:solidFill>
              </a:rPr>
              <a:t>Wilson disease</a:t>
            </a:r>
          </a:p>
        </p:txBody>
      </p:sp>
      <p:pic>
        <p:nvPicPr>
          <p:cNvPr id="7" name="Content Placeholder 6">
            <a:extLst>
              <a:ext uri="{FF2B5EF4-FFF2-40B4-BE49-F238E27FC236}">
                <a16:creationId xmlns:a16="http://schemas.microsoft.com/office/drawing/2014/main" id="{5A0ADEA8-349F-4D5B-A96B-68F4D5340D0A}"/>
              </a:ext>
            </a:extLst>
          </p:cNvPr>
          <p:cNvPicPr>
            <a:picLocks noGrp="1" noChangeAspect="1"/>
          </p:cNvPicPr>
          <p:nvPr>
            <p:ph idx="1"/>
          </p:nvPr>
        </p:nvPicPr>
        <p:blipFill>
          <a:blip r:embed="rId2"/>
          <a:stretch>
            <a:fillRect/>
          </a:stretch>
        </p:blipFill>
        <p:spPr>
          <a:xfrm>
            <a:off x="3135086" y="1553029"/>
            <a:ext cx="6371771" cy="5196114"/>
          </a:xfrm>
          <a:prstGeom prst="rect">
            <a:avLst/>
          </a:prstGeom>
        </p:spPr>
      </p:pic>
    </p:spTree>
    <p:extLst>
      <p:ext uri="{BB962C8B-B14F-4D97-AF65-F5344CB8AC3E}">
        <p14:creationId xmlns:p14="http://schemas.microsoft.com/office/powerpoint/2010/main" val="98102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7EC07-ABAA-4800-84A8-7133102DE4AD}"/>
              </a:ext>
            </a:extLst>
          </p:cNvPr>
          <p:cNvSpPr>
            <a:spLocks noGrp="1"/>
          </p:cNvSpPr>
          <p:nvPr>
            <p:ph idx="1"/>
          </p:nvPr>
        </p:nvSpPr>
        <p:spPr>
          <a:xfrm>
            <a:off x="159657" y="304800"/>
            <a:ext cx="11771086" cy="6371771"/>
          </a:xfrm>
        </p:spPr>
        <p:txBody>
          <a:bodyPr/>
          <a:lstStyle/>
          <a:p>
            <a:endParaRPr lang="en-US" dirty="0"/>
          </a:p>
          <a:p>
            <a:r>
              <a:rPr lang="en-US" dirty="0"/>
              <a:t>Wilson’s disease (hepatolenticular degeneration) is a rare but important autosomal recessive disorder of copper metabolism.</a:t>
            </a:r>
          </a:p>
          <a:p>
            <a:endParaRPr lang="en-US" dirty="0"/>
          </a:p>
          <a:p>
            <a:r>
              <a:rPr lang="en-US" dirty="0"/>
              <a:t>caused by a variety of mutations in the ATP7B gene on chromosome 13.</a:t>
            </a:r>
          </a:p>
          <a:p>
            <a:endParaRPr lang="en-US" dirty="0"/>
          </a:p>
          <a:p>
            <a:r>
              <a:rPr lang="en-US" dirty="0"/>
              <a:t> Total body copper is increased, with excess copper deposited in, and causing damage to, several organs.</a:t>
            </a:r>
          </a:p>
        </p:txBody>
      </p:sp>
    </p:spTree>
    <p:extLst>
      <p:ext uri="{BB962C8B-B14F-4D97-AF65-F5344CB8AC3E}">
        <p14:creationId xmlns:p14="http://schemas.microsoft.com/office/powerpoint/2010/main" val="141274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93909-D7FB-473C-B1ED-EB6E345E3F90}"/>
              </a:ext>
            </a:extLst>
          </p:cNvPr>
          <p:cNvSpPr>
            <a:spLocks noGrp="1"/>
          </p:cNvSpPr>
          <p:nvPr>
            <p:ph idx="1"/>
          </p:nvPr>
        </p:nvSpPr>
        <p:spPr>
          <a:xfrm>
            <a:off x="159657" y="551542"/>
            <a:ext cx="11843657" cy="6139543"/>
          </a:xfrm>
        </p:spPr>
        <p:txBody>
          <a:bodyPr>
            <a:normAutofit/>
          </a:bodyPr>
          <a:lstStyle/>
          <a:p>
            <a:r>
              <a:rPr lang="en-US" dirty="0"/>
              <a:t>Normally, dietary copper is absorbed from the stomach and proximal small intestine and is rapidly taken into the liver, where it is stored and incorporated into caeruloplasmin, which is secreted into the blood. </a:t>
            </a:r>
          </a:p>
          <a:p>
            <a:r>
              <a:rPr lang="en-US" dirty="0"/>
              <a:t>The accumulation of excessive copper in the body is ultimately prevented by its excretion, the most important route being via bile.</a:t>
            </a:r>
          </a:p>
          <a:p>
            <a:r>
              <a:rPr lang="en-US" dirty="0"/>
              <a:t> In Wilson’s disease, there is almost always a failure of synthesis of caeruloplasmin; however, some 5% of</a:t>
            </a:r>
          </a:p>
          <a:p>
            <a:r>
              <a:rPr lang="en-US" dirty="0"/>
              <a:t>patients have a normal circulating caeruloplasmin concentration and this is not the primary pathogenic defect. </a:t>
            </a:r>
          </a:p>
          <a:p>
            <a:r>
              <a:rPr lang="en-US" dirty="0"/>
              <a:t>The amount of copper in the body at birth is normal but thereafter it increases steadily; the organs most affected are the liver, basal ganglia of the brain, eyes, kidneys and skeleton</a:t>
            </a:r>
          </a:p>
        </p:txBody>
      </p:sp>
    </p:spTree>
    <p:extLst>
      <p:ext uri="{BB962C8B-B14F-4D97-AF65-F5344CB8AC3E}">
        <p14:creationId xmlns:p14="http://schemas.microsoft.com/office/powerpoint/2010/main" val="300803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37C-847A-4C8B-9E33-D19FE8242316}"/>
              </a:ext>
            </a:extLst>
          </p:cNvPr>
          <p:cNvSpPr>
            <a:spLocks noGrp="1"/>
          </p:cNvSpPr>
          <p:nvPr>
            <p:ph type="title"/>
          </p:nvPr>
        </p:nvSpPr>
        <p:spPr/>
        <p:txBody>
          <a:bodyPr/>
          <a:lstStyle/>
          <a:p>
            <a:r>
              <a:rPr lang="en-US" b="1" dirty="0">
                <a:solidFill>
                  <a:srgbClr val="FF0000"/>
                </a:solidFill>
              </a:rPr>
              <a:t>Inherited metabolic liver diseases include group of disorders :</a:t>
            </a:r>
          </a:p>
        </p:txBody>
      </p:sp>
      <p:sp>
        <p:nvSpPr>
          <p:cNvPr id="3" name="Content Placeholder 2">
            <a:extLst>
              <a:ext uri="{FF2B5EF4-FFF2-40B4-BE49-F238E27FC236}">
                <a16:creationId xmlns:a16="http://schemas.microsoft.com/office/drawing/2014/main" id="{7CF1E0D3-C82B-461A-A8E8-F0A417947F5D}"/>
              </a:ext>
            </a:extLst>
          </p:cNvPr>
          <p:cNvSpPr>
            <a:spLocks noGrp="1"/>
          </p:cNvSpPr>
          <p:nvPr>
            <p:ph idx="1"/>
          </p:nvPr>
        </p:nvSpPr>
        <p:spPr>
          <a:xfrm>
            <a:off x="116113" y="1825624"/>
            <a:ext cx="11930743" cy="5032375"/>
          </a:xfrm>
        </p:spPr>
        <p:txBody>
          <a:bodyPr>
            <a:normAutofit fontScale="92500" lnSpcReduction="10000"/>
          </a:bodyPr>
          <a:lstStyle/>
          <a:p>
            <a:pPr marL="0" indent="0">
              <a:buNone/>
            </a:pPr>
            <a:r>
              <a:rPr lang="en-US" dirty="0"/>
              <a:t>1.</a:t>
            </a:r>
            <a:r>
              <a:rPr lang="en-US" b="1" dirty="0"/>
              <a:t>Heridetary haemochromatosis</a:t>
            </a:r>
          </a:p>
          <a:p>
            <a:pPr marL="0" indent="0">
              <a:buNone/>
            </a:pPr>
            <a:r>
              <a:rPr lang="en-US" b="1" dirty="0"/>
              <a:t>2.Wilson disease</a:t>
            </a:r>
          </a:p>
          <a:p>
            <a:pPr marL="0" indent="0">
              <a:buNone/>
            </a:pPr>
            <a:r>
              <a:rPr lang="en-US" b="1" dirty="0"/>
              <a:t>3. Alpha one antitrypsin deficiency</a:t>
            </a:r>
          </a:p>
          <a:p>
            <a:pPr marL="0" indent="0">
              <a:buNone/>
            </a:pPr>
            <a:r>
              <a:rPr lang="en-US" b="1" dirty="0"/>
              <a:t>4.Glycogen storage diseases</a:t>
            </a:r>
          </a:p>
          <a:p>
            <a:pPr marL="0" indent="0">
              <a:buNone/>
            </a:pPr>
            <a:r>
              <a:rPr lang="en-US" b="1" dirty="0"/>
              <a:t>5. Congenital Disorders of Glycosylation</a:t>
            </a:r>
          </a:p>
          <a:p>
            <a:pPr marL="0" indent="0">
              <a:buNone/>
            </a:pPr>
            <a:r>
              <a:rPr lang="en-US" b="1" dirty="0"/>
              <a:t>6. Porphyrias </a:t>
            </a:r>
          </a:p>
          <a:p>
            <a:pPr marL="0" indent="0">
              <a:buNone/>
            </a:pPr>
            <a:r>
              <a:rPr lang="en-US" b="1" dirty="0"/>
              <a:t>7. Tyrosinemia</a:t>
            </a:r>
          </a:p>
          <a:p>
            <a:pPr marL="0" indent="0">
              <a:buNone/>
            </a:pPr>
            <a:r>
              <a:rPr lang="en-US" b="1" dirty="0"/>
              <a:t>8. Urea Cycle Defects</a:t>
            </a:r>
          </a:p>
          <a:p>
            <a:pPr marL="0" indent="0">
              <a:buNone/>
            </a:pPr>
            <a:r>
              <a:rPr lang="en-US" b="1" dirty="0"/>
              <a:t>9. Bile Acid Synthesis and Transport Defects</a:t>
            </a:r>
          </a:p>
          <a:p>
            <a:pPr marL="0" indent="0">
              <a:buNone/>
            </a:pPr>
            <a:r>
              <a:rPr lang="en-US" b="1" dirty="0"/>
              <a:t>10. CF</a:t>
            </a:r>
          </a:p>
          <a:p>
            <a:pPr marL="0" indent="0">
              <a:buNone/>
            </a:pPr>
            <a:r>
              <a:rPr lang="en-US" b="1" dirty="0"/>
              <a:t>11. Mitochondrial Liver Diseases</a:t>
            </a:r>
          </a:p>
          <a:p>
            <a:pPr marL="0" indent="0">
              <a:buNone/>
            </a:pPr>
            <a:endParaRPr lang="en-US" dirty="0"/>
          </a:p>
        </p:txBody>
      </p:sp>
    </p:spTree>
    <p:extLst>
      <p:ext uri="{BB962C8B-B14F-4D97-AF65-F5344CB8AC3E}">
        <p14:creationId xmlns:p14="http://schemas.microsoft.com/office/powerpoint/2010/main" val="107645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EFAA-F1D3-4A6E-9FB1-BF4A12C26B56}"/>
              </a:ext>
            </a:extLst>
          </p:cNvPr>
          <p:cNvSpPr>
            <a:spLocks noGrp="1"/>
          </p:cNvSpPr>
          <p:nvPr>
            <p:ph type="title"/>
          </p:nvPr>
        </p:nvSpPr>
        <p:spPr>
          <a:xfrm>
            <a:off x="101599" y="365125"/>
            <a:ext cx="11858171" cy="1325563"/>
          </a:xfrm>
        </p:spPr>
        <p:txBody>
          <a:bodyPr/>
          <a:lstStyle/>
          <a:p>
            <a:r>
              <a:rPr lang="en-US" dirty="0"/>
              <a:t>Clinical features</a:t>
            </a:r>
          </a:p>
        </p:txBody>
      </p:sp>
      <p:sp>
        <p:nvSpPr>
          <p:cNvPr id="3" name="Content Placeholder 2">
            <a:extLst>
              <a:ext uri="{FF2B5EF4-FFF2-40B4-BE49-F238E27FC236}">
                <a16:creationId xmlns:a16="http://schemas.microsoft.com/office/drawing/2014/main" id="{7552CED3-F8E5-4937-B73D-F1BCB47FC3B6}"/>
              </a:ext>
            </a:extLst>
          </p:cNvPr>
          <p:cNvSpPr>
            <a:spLocks noGrp="1"/>
          </p:cNvSpPr>
          <p:nvPr>
            <p:ph idx="1"/>
          </p:nvPr>
        </p:nvSpPr>
        <p:spPr>
          <a:xfrm>
            <a:off x="101599" y="1825624"/>
            <a:ext cx="11959772" cy="4879975"/>
          </a:xfrm>
        </p:spPr>
        <p:txBody>
          <a:bodyPr/>
          <a:lstStyle/>
          <a:p>
            <a:r>
              <a:rPr lang="en-US" dirty="0"/>
              <a:t>Symptoms usually arise between the ages of 5 and 45 years.</a:t>
            </a:r>
          </a:p>
          <a:p>
            <a:r>
              <a:rPr lang="en-US" dirty="0"/>
              <a:t>Hepatic disease occurs predominantly in childhood and early adolescence, although it can present in adults in their fifties.</a:t>
            </a:r>
          </a:p>
          <a:p>
            <a:r>
              <a:rPr lang="en-US" dirty="0"/>
              <a:t>Neurological damage causes basal ganglion syndromes and</a:t>
            </a:r>
          </a:p>
          <a:p>
            <a:pPr marL="0" indent="0">
              <a:buNone/>
            </a:pPr>
            <a:r>
              <a:rPr lang="en-US" dirty="0"/>
              <a:t>dementia, which tends to present in later adolescence. </a:t>
            </a:r>
          </a:p>
          <a:p>
            <a:r>
              <a:rPr lang="en-US" dirty="0"/>
              <a:t>These features can occur alone or simultaneously.</a:t>
            </a:r>
          </a:p>
          <a:p>
            <a:r>
              <a:rPr lang="en-US" dirty="0"/>
              <a:t> Other manifestations include renal tubular damage and osteoporosis, but these are rarely presenting features</a:t>
            </a:r>
          </a:p>
        </p:txBody>
      </p:sp>
    </p:spTree>
    <p:extLst>
      <p:ext uri="{BB962C8B-B14F-4D97-AF65-F5344CB8AC3E}">
        <p14:creationId xmlns:p14="http://schemas.microsoft.com/office/powerpoint/2010/main" val="75309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2EEA4-FB7E-449A-8117-FA9E87281480}"/>
              </a:ext>
            </a:extLst>
          </p:cNvPr>
          <p:cNvSpPr>
            <a:spLocks noGrp="1"/>
          </p:cNvSpPr>
          <p:nvPr>
            <p:ph idx="1"/>
          </p:nvPr>
        </p:nvSpPr>
        <p:spPr>
          <a:xfrm>
            <a:off x="116113" y="261258"/>
            <a:ext cx="11901715" cy="6458856"/>
          </a:xfrm>
        </p:spPr>
        <p:txBody>
          <a:bodyPr>
            <a:normAutofit lnSpcReduction="10000"/>
          </a:bodyPr>
          <a:lstStyle/>
          <a:p>
            <a:pPr>
              <a:buFont typeface="Wingdings" panose="05000000000000000000" pitchFamily="2" charset="2"/>
              <a:buChar char="q"/>
            </a:pPr>
            <a:r>
              <a:rPr lang="en-US" dirty="0"/>
              <a:t>Liver disease:</a:t>
            </a:r>
          </a:p>
          <a:p>
            <a:r>
              <a:rPr lang="en-US" dirty="0"/>
              <a:t>Episodes of acute hepatitis, sometimes recurrent, can occur, especially in children, and may progress to fulminant liver failure.</a:t>
            </a:r>
          </a:p>
          <a:p>
            <a:endParaRPr lang="en-US" dirty="0"/>
          </a:p>
          <a:p>
            <a:r>
              <a:rPr lang="en-US" dirty="0"/>
              <a:t>The latter is characterised by the liberation of free copper into the blood stream, causing massive haemolysis and renal tubulopathy. </a:t>
            </a:r>
          </a:p>
          <a:p>
            <a:endParaRPr lang="en-US" dirty="0"/>
          </a:p>
          <a:p>
            <a:r>
              <a:rPr lang="en-US" dirty="0"/>
              <a:t>Chronic hepatitis can also develop insidiously and eventually present with established cirrhosis; liver failure and portal hypertension may supervene. </a:t>
            </a:r>
          </a:p>
          <a:p>
            <a:endParaRPr lang="en-US" dirty="0"/>
          </a:p>
          <a:p>
            <a:endParaRPr lang="en-US" dirty="0"/>
          </a:p>
          <a:p>
            <a:r>
              <a:rPr lang="en-US" dirty="0"/>
              <a:t>The possibility of Wilson’s disease should be considered in any patient under the age of 40 presenting with recurrent acute hepatitis or chronic liver disease of unknown cause, especially when this is accompanied by haemolysis</a:t>
            </a:r>
          </a:p>
        </p:txBody>
      </p:sp>
    </p:spTree>
    <p:extLst>
      <p:ext uri="{BB962C8B-B14F-4D97-AF65-F5344CB8AC3E}">
        <p14:creationId xmlns:p14="http://schemas.microsoft.com/office/powerpoint/2010/main" val="595986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AAEC8-E556-415F-88FE-3F6C4DA67750}"/>
              </a:ext>
            </a:extLst>
          </p:cNvPr>
          <p:cNvSpPr>
            <a:spLocks noGrp="1"/>
          </p:cNvSpPr>
          <p:nvPr>
            <p:ph idx="1"/>
          </p:nvPr>
        </p:nvSpPr>
        <p:spPr>
          <a:xfrm>
            <a:off x="174171" y="464457"/>
            <a:ext cx="11814629" cy="6168572"/>
          </a:xfrm>
        </p:spPr>
        <p:txBody>
          <a:bodyPr>
            <a:normAutofit/>
          </a:bodyPr>
          <a:lstStyle/>
          <a:p>
            <a:pPr>
              <a:buFont typeface="Wingdings" panose="05000000000000000000" pitchFamily="2" charset="2"/>
              <a:buChar char="q"/>
            </a:pPr>
            <a:r>
              <a:rPr lang="en-US" dirty="0"/>
              <a:t>Neurological disease:</a:t>
            </a:r>
          </a:p>
          <a:p>
            <a:endParaRPr lang="en-US" dirty="0"/>
          </a:p>
          <a:p>
            <a:r>
              <a:rPr lang="en-US" dirty="0"/>
              <a:t>Clinical features include a variety of extrapyramidal features, particularly tremor, choreoathetosis, dystonia, parkinsonism and dementia . </a:t>
            </a:r>
          </a:p>
          <a:p>
            <a:endParaRPr lang="en-US" dirty="0"/>
          </a:p>
          <a:p>
            <a:r>
              <a:rPr lang="en-US" dirty="0"/>
              <a:t>Unusual clumsiness for age may be an early symptom. </a:t>
            </a:r>
          </a:p>
          <a:p>
            <a:endParaRPr lang="en-US" dirty="0"/>
          </a:p>
          <a:p>
            <a:r>
              <a:rPr lang="en-US" dirty="0"/>
              <a:t>Neurological disease typically develops after the onset of liver disease and can be prevented by effective treatment started following diagnosis in the liver disease phase. </a:t>
            </a:r>
          </a:p>
          <a:p>
            <a:endParaRPr lang="en-US" dirty="0"/>
          </a:p>
          <a:p>
            <a:r>
              <a:rPr lang="en-US" dirty="0"/>
              <a:t>This increases the importance of diagnosis in the liver phase beyond just allowing effective management of liver disease</a:t>
            </a:r>
          </a:p>
        </p:txBody>
      </p:sp>
    </p:spTree>
    <p:extLst>
      <p:ext uri="{BB962C8B-B14F-4D97-AF65-F5344CB8AC3E}">
        <p14:creationId xmlns:p14="http://schemas.microsoft.com/office/powerpoint/2010/main" val="273686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7CC0-A6BF-4BAC-8660-081349B81CC6}"/>
              </a:ext>
            </a:extLst>
          </p:cNvPr>
          <p:cNvSpPr>
            <a:spLocks noGrp="1"/>
          </p:cNvSpPr>
          <p:nvPr>
            <p:ph idx="1"/>
          </p:nvPr>
        </p:nvSpPr>
        <p:spPr>
          <a:xfrm>
            <a:off x="145143" y="275771"/>
            <a:ext cx="11800114" cy="6400800"/>
          </a:xfrm>
        </p:spPr>
        <p:txBody>
          <a:bodyPr/>
          <a:lstStyle/>
          <a:p>
            <a:r>
              <a:rPr lang="en-US" dirty="0"/>
              <a:t>Kayser–Fleischer rings:</a:t>
            </a:r>
          </a:p>
          <a:p>
            <a:endParaRPr lang="en-US" dirty="0"/>
          </a:p>
          <a:p>
            <a:r>
              <a:rPr lang="en-US" dirty="0"/>
              <a:t>These constitute the most important single clinical clue to the diagnosis and can be seen in 60% of adults with Wilson’s disease, albeit sometimes only by slit-lamp examination.</a:t>
            </a:r>
          </a:p>
          <a:p>
            <a:r>
              <a:rPr lang="en-US" dirty="0"/>
              <a:t>Kayser–Fleischer rings are characterised by greenish-brown discoloration of the corneal margin appearing first at the upper periphery . </a:t>
            </a:r>
          </a:p>
          <a:p>
            <a:endParaRPr lang="en-US" dirty="0"/>
          </a:p>
          <a:p>
            <a:r>
              <a:rPr lang="en-US" dirty="0"/>
              <a:t>They disappear with treatments (less often in children but almost always in neurological disease).</a:t>
            </a:r>
          </a:p>
        </p:txBody>
      </p:sp>
    </p:spTree>
    <p:extLst>
      <p:ext uri="{BB962C8B-B14F-4D97-AF65-F5344CB8AC3E}">
        <p14:creationId xmlns:p14="http://schemas.microsoft.com/office/powerpoint/2010/main" val="73288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A55164-791F-4C77-A50B-A29100D8F738}"/>
              </a:ext>
            </a:extLst>
          </p:cNvPr>
          <p:cNvPicPr>
            <a:picLocks noGrp="1" noChangeAspect="1"/>
          </p:cNvPicPr>
          <p:nvPr>
            <p:ph idx="1"/>
          </p:nvPr>
        </p:nvPicPr>
        <p:blipFill>
          <a:blip r:embed="rId2"/>
          <a:stretch>
            <a:fillRect/>
          </a:stretch>
        </p:blipFill>
        <p:spPr>
          <a:xfrm>
            <a:off x="2844799" y="783772"/>
            <a:ext cx="6647543" cy="5413828"/>
          </a:xfrm>
          <a:prstGeom prst="rect">
            <a:avLst/>
          </a:prstGeom>
        </p:spPr>
      </p:pic>
    </p:spTree>
    <p:extLst>
      <p:ext uri="{BB962C8B-B14F-4D97-AF65-F5344CB8AC3E}">
        <p14:creationId xmlns:p14="http://schemas.microsoft.com/office/powerpoint/2010/main" val="319687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49B85-1E30-4009-81FC-E849FF17D4EF}"/>
              </a:ext>
            </a:extLst>
          </p:cNvPr>
          <p:cNvSpPr>
            <a:spLocks noGrp="1"/>
          </p:cNvSpPr>
          <p:nvPr>
            <p:ph idx="1"/>
          </p:nvPr>
        </p:nvSpPr>
        <p:spPr>
          <a:xfrm>
            <a:off x="159657" y="174171"/>
            <a:ext cx="11756572" cy="6574971"/>
          </a:xfrm>
        </p:spPr>
        <p:txBody>
          <a:bodyPr>
            <a:normAutofit fontScale="92500" lnSpcReduction="20000"/>
          </a:bodyPr>
          <a:lstStyle/>
          <a:p>
            <a:r>
              <a:rPr lang="en-US" dirty="0"/>
              <a:t>Investigations:</a:t>
            </a:r>
          </a:p>
          <a:p>
            <a:endParaRPr lang="en-US" dirty="0"/>
          </a:p>
          <a:p>
            <a:r>
              <a:rPr lang="en-US" dirty="0"/>
              <a:t>A low serum caeruloplasmin is the best single laboratory clue to the diagnosis, but it can be normal.</a:t>
            </a:r>
          </a:p>
          <a:p>
            <a:endParaRPr lang="en-US" dirty="0"/>
          </a:p>
          <a:p>
            <a:r>
              <a:rPr lang="en-US" dirty="0"/>
              <a:t> Other features of disordered copper metabolism should therefore be sought; these include </a:t>
            </a:r>
          </a:p>
          <a:p>
            <a:endParaRPr lang="en-US" dirty="0"/>
          </a:p>
          <a:p>
            <a:r>
              <a:rPr lang="en-US" dirty="0"/>
              <a:t>A high free serum copper concentration.</a:t>
            </a:r>
          </a:p>
          <a:p>
            <a:endParaRPr lang="en-US" dirty="0"/>
          </a:p>
          <a:p>
            <a:r>
              <a:rPr lang="en-US" dirty="0"/>
              <a:t> A high urine copper excretion of greater than 0.6 µmol/24 hrs (38 µg/24 hrs). </a:t>
            </a:r>
          </a:p>
          <a:p>
            <a:endParaRPr lang="en-US" dirty="0"/>
          </a:p>
          <a:p>
            <a:r>
              <a:rPr lang="en-US" dirty="0"/>
              <a:t>And a very high hepatic copper content. </a:t>
            </a:r>
          </a:p>
          <a:p>
            <a:endParaRPr lang="en-US" dirty="0"/>
          </a:p>
          <a:p>
            <a:r>
              <a:rPr lang="en-US" dirty="0"/>
              <a:t>Measuring 24-hour urinary copper excretion while giving D-penicillamine is a useful confirmatory test; more than 25 µmol/24 hrs is considered diagnostic of Wilson’s disease</a:t>
            </a:r>
          </a:p>
        </p:txBody>
      </p:sp>
    </p:spTree>
    <p:extLst>
      <p:ext uri="{BB962C8B-B14F-4D97-AF65-F5344CB8AC3E}">
        <p14:creationId xmlns:p14="http://schemas.microsoft.com/office/powerpoint/2010/main" val="73833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F6BCE-D4C1-405F-8265-BD3E2BAD59B3}"/>
              </a:ext>
            </a:extLst>
          </p:cNvPr>
          <p:cNvSpPr>
            <a:spLocks noGrp="1"/>
          </p:cNvSpPr>
          <p:nvPr>
            <p:ph idx="1"/>
          </p:nvPr>
        </p:nvSpPr>
        <p:spPr>
          <a:xfrm>
            <a:off x="145143" y="304800"/>
            <a:ext cx="11945257" cy="6313714"/>
          </a:xfrm>
        </p:spPr>
        <p:txBody>
          <a:bodyPr>
            <a:normAutofit/>
          </a:bodyPr>
          <a:lstStyle/>
          <a:p>
            <a:r>
              <a:rPr lang="en-US" dirty="0"/>
              <a:t>Management:</a:t>
            </a:r>
          </a:p>
          <a:p>
            <a:endParaRPr lang="en-US" dirty="0"/>
          </a:p>
          <a:p>
            <a:endParaRPr lang="en-US" dirty="0"/>
          </a:p>
          <a:p>
            <a:r>
              <a:rPr lang="en-US" dirty="0"/>
              <a:t>The copper-binding agent penicillamine is the drug of choice.</a:t>
            </a:r>
          </a:p>
          <a:p>
            <a:endParaRPr lang="en-US" dirty="0"/>
          </a:p>
          <a:p>
            <a:r>
              <a:rPr lang="en-US" dirty="0"/>
              <a:t>Toxic effects occur in one-third of patients and include rashes, protein-losing nephropathy, lupus-like syndrome and bone marrow depression. </a:t>
            </a:r>
          </a:p>
        </p:txBody>
      </p:sp>
    </p:spTree>
    <p:extLst>
      <p:ext uri="{BB962C8B-B14F-4D97-AF65-F5344CB8AC3E}">
        <p14:creationId xmlns:p14="http://schemas.microsoft.com/office/powerpoint/2010/main" val="91992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7B4DD-AC5B-43B8-85A9-71849D124E42}"/>
              </a:ext>
            </a:extLst>
          </p:cNvPr>
          <p:cNvSpPr>
            <a:spLocks noGrp="1"/>
          </p:cNvSpPr>
          <p:nvPr>
            <p:ph idx="1"/>
          </p:nvPr>
        </p:nvSpPr>
        <p:spPr>
          <a:xfrm>
            <a:off x="188685" y="333829"/>
            <a:ext cx="11829143" cy="6328228"/>
          </a:xfrm>
        </p:spPr>
        <p:txBody>
          <a:bodyPr>
            <a:normAutofit fontScale="92500"/>
          </a:bodyPr>
          <a:lstStyle/>
          <a:p>
            <a:endParaRPr lang="en-US" dirty="0"/>
          </a:p>
          <a:p>
            <a:r>
              <a:rPr lang="en-US" dirty="0"/>
              <a:t>trientine dihydrochloride </a:t>
            </a:r>
          </a:p>
          <a:p>
            <a:r>
              <a:rPr lang="en-US" dirty="0"/>
              <a:t>zinc (50 mg 3 times daily) </a:t>
            </a:r>
          </a:p>
          <a:p>
            <a:r>
              <a:rPr lang="en-US" dirty="0"/>
              <a:t>Tetrathiomolybdate </a:t>
            </a:r>
          </a:p>
          <a:p>
            <a:endParaRPr lang="en-US" dirty="0"/>
          </a:p>
          <a:p>
            <a:r>
              <a:rPr lang="en-US" dirty="0"/>
              <a:t>Liver transplantation is indicated for fulminant liver failure or for advanced cirrhosis with liver failure. </a:t>
            </a:r>
          </a:p>
          <a:p>
            <a:endParaRPr lang="en-US" dirty="0"/>
          </a:p>
          <a:p>
            <a:r>
              <a:rPr lang="en-US" dirty="0"/>
              <a:t>The value of liver transplantation in severe neurological Wilson’s disease is unclear.</a:t>
            </a:r>
          </a:p>
          <a:p>
            <a:r>
              <a:rPr lang="en-US" dirty="0"/>
              <a:t>Prognosis is excellent, provided treatment is started before there is irreversible damage. </a:t>
            </a:r>
          </a:p>
          <a:p>
            <a:r>
              <a:rPr lang="en-US" dirty="0"/>
              <a:t>Siblings and children of patients with Wilson’s disease must be investigated and treatment should be given to all affected individuals, even if they are asymptomatic.</a:t>
            </a:r>
          </a:p>
          <a:p>
            <a:endParaRPr lang="en-US" dirty="0"/>
          </a:p>
        </p:txBody>
      </p:sp>
    </p:spTree>
    <p:extLst>
      <p:ext uri="{BB962C8B-B14F-4D97-AF65-F5344CB8AC3E}">
        <p14:creationId xmlns:p14="http://schemas.microsoft.com/office/powerpoint/2010/main" val="2418902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FB195-3E2E-C36B-0F7C-4A049AD33EBC}"/>
              </a:ext>
            </a:extLst>
          </p:cNvPr>
          <p:cNvSpPr>
            <a:spLocks noGrp="1"/>
          </p:cNvSpPr>
          <p:nvPr>
            <p:ph idx="1"/>
          </p:nvPr>
        </p:nvSpPr>
        <p:spPr>
          <a:xfrm>
            <a:off x="838200" y="1825625"/>
            <a:ext cx="10515600" cy="880253"/>
          </a:xfrm>
        </p:spPr>
        <p:txBody>
          <a:bodyPr>
            <a:normAutofit/>
          </a:bodyPr>
          <a:lstStyle/>
          <a:p>
            <a:pPr marL="0" indent="0" algn="ctr">
              <a:buNone/>
            </a:pPr>
            <a:r>
              <a:rPr lang="en-US" sz="4400" b="1" dirty="0"/>
              <a:t>Thanks</a:t>
            </a:r>
          </a:p>
        </p:txBody>
      </p:sp>
    </p:spTree>
    <p:extLst>
      <p:ext uri="{BB962C8B-B14F-4D97-AF65-F5344CB8AC3E}">
        <p14:creationId xmlns:p14="http://schemas.microsoft.com/office/powerpoint/2010/main" val="316799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FB8F-40F9-46EC-81AA-70D135165B9F}"/>
              </a:ext>
            </a:extLst>
          </p:cNvPr>
          <p:cNvSpPr>
            <a:spLocks noGrp="1"/>
          </p:cNvSpPr>
          <p:nvPr>
            <p:ph type="title"/>
          </p:nvPr>
        </p:nvSpPr>
        <p:spPr/>
        <p:txBody>
          <a:bodyPr/>
          <a:lstStyle/>
          <a:p>
            <a:r>
              <a:rPr lang="en-US" b="1" dirty="0">
                <a:solidFill>
                  <a:srgbClr val="FF0000"/>
                </a:solidFill>
              </a:rPr>
              <a:t>Haemochromatosis</a:t>
            </a:r>
          </a:p>
        </p:txBody>
      </p:sp>
      <p:sp>
        <p:nvSpPr>
          <p:cNvPr id="3" name="Content Placeholder 2">
            <a:extLst>
              <a:ext uri="{FF2B5EF4-FFF2-40B4-BE49-F238E27FC236}">
                <a16:creationId xmlns:a16="http://schemas.microsoft.com/office/drawing/2014/main" id="{B6F3DA25-4C42-4265-A76A-31B27446F847}"/>
              </a:ext>
            </a:extLst>
          </p:cNvPr>
          <p:cNvSpPr>
            <a:spLocks noGrp="1"/>
          </p:cNvSpPr>
          <p:nvPr>
            <p:ph idx="1"/>
          </p:nvPr>
        </p:nvSpPr>
        <p:spPr>
          <a:xfrm>
            <a:off x="188686" y="1825625"/>
            <a:ext cx="12003314" cy="4807404"/>
          </a:xfrm>
        </p:spPr>
        <p:txBody>
          <a:bodyPr/>
          <a:lstStyle/>
          <a:p>
            <a:pPr marL="0" indent="0">
              <a:buNone/>
            </a:pPr>
            <a:endParaRPr lang="en-US" dirty="0"/>
          </a:p>
          <a:p>
            <a:pPr marL="0" indent="0">
              <a:buNone/>
            </a:pPr>
            <a:r>
              <a:rPr lang="en-US" dirty="0"/>
              <a:t>Haemochromatosis is a condition in which the amount of total  body iron is increased; the excess iron is deposited in, and  causes damage to, several organs, including the liver.</a:t>
            </a:r>
          </a:p>
          <a:p>
            <a:pPr marL="0" indent="0">
              <a:buNone/>
            </a:pPr>
            <a:endParaRPr lang="en-US" dirty="0"/>
          </a:p>
          <a:p>
            <a:pPr marL="0" indent="0">
              <a:buNone/>
            </a:pPr>
            <a:endParaRPr lang="en-US" dirty="0"/>
          </a:p>
          <a:p>
            <a:pPr marL="0" indent="0">
              <a:buNone/>
            </a:pPr>
            <a:endParaRPr lang="en-US" dirty="0"/>
          </a:p>
          <a:p>
            <a:pPr marL="0" indent="0">
              <a:buNone/>
            </a:pPr>
            <a:r>
              <a:rPr lang="en-US" dirty="0"/>
              <a:t> It may be  primary or secondary to other diseases</a:t>
            </a:r>
          </a:p>
        </p:txBody>
      </p:sp>
    </p:spTree>
    <p:extLst>
      <p:ext uri="{BB962C8B-B14F-4D97-AF65-F5344CB8AC3E}">
        <p14:creationId xmlns:p14="http://schemas.microsoft.com/office/powerpoint/2010/main" val="32914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C896-897C-4FF2-BB05-E1A51B154899}"/>
              </a:ext>
            </a:extLst>
          </p:cNvPr>
          <p:cNvSpPr>
            <a:spLocks noGrp="1"/>
          </p:cNvSpPr>
          <p:nvPr>
            <p:ph type="title"/>
          </p:nvPr>
        </p:nvSpPr>
        <p:spPr/>
        <p:txBody>
          <a:bodyPr/>
          <a:lstStyle/>
          <a:p>
            <a:r>
              <a:rPr lang="en-US" b="1" dirty="0">
                <a:solidFill>
                  <a:srgbClr val="FF0000"/>
                </a:solidFill>
              </a:rPr>
              <a:t>Hereditary haemochromatosis</a:t>
            </a:r>
          </a:p>
        </p:txBody>
      </p:sp>
      <p:sp>
        <p:nvSpPr>
          <p:cNvPr id="3" name="Content Placeholder 2">
            <a:extLst>
              <a:ext uri="{FF2B5EF4-FFF2-40B4-BE49-F238E27FC236}">
                <a16:creationId xmlns:a16="http://schemas.microsoft.com/office/drawing/2014/main" id="{CD12A34C-22A5-4825-92BB-F4691B2D0FD0}"/>
              </a:ext>
            </a:extLst>
          </p:cNvPr>
          <p:cNvSpPr>
            <a:spLocks noGrp="1"/>
          </p:cNvSpPr>
          <p:nvPr>
            <p:ph idx="1"/>
          </p:nvPr>
        </p:nvSpPr>
        <p:spPr>
          <a:xfrm>
            <a:off x="116114" y="1825624"/>
            <a:ext cx="12075886" cy="4865461"/>
          </a:xfrm>
        </p:spPr>
        <p:txBody>
          <a:bodyPr/>
          <a:lstStyle/>
          <a:p>
            <a:r>
              <a:rPr lang="en-US" dirty="0"/>
              <a:t>iron is deposited throughout the body</a:t>
            </a:r>
          </a:p>
          <a:p>
            <a:endParaRPr lang="en-US" dirty="0"/>
          </a:p>
          <a:p>
            <a:r>
              <a:rPr lang="en-US" dirty="0"/>
              <a:t>The important organs involved are the liver, pancreatic islets, endocrine glands, joints and heart. </a:t>
            </a:r>
          </a:p>
          <a:p>
            <a:endParaRPr lang="en-US" dirty="0"/>
          </a:p>
          <a:p>
            <a:r>
              <a:rPr lang="en-US" dirty="0"/>
              <a:t>In the liver iron deposition occurs first in the periportal hepatocytes, extending later to all hepatocytes. </a:t>
            </a:r>
          </a:p>
          <a:p>
            <a:pPr marL="0" indent="0">
              <a:buNone/>
            </a:pPr>
            <a:r>
              <a:rPr lang="en-US" dirty="0"/>
              <a:t>The gradual development of fibrous septa leads to the formation of irregular nodules, and finally regeneration results in macronodular cirrhosis.</a:t>
            </a:r>
          </a:p>
        </p:txBody>
      </p:sp>
    </p:spTree>
    <p:extLst>
      <p:ext uri="{BB962C8B-B14F-4D97-AF65-F5344CB8AC3E}">
        <p14:creationId xmlns:p14="http://schemas.microsoft.com/office/powerpoint/2010/main" val="102855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DCCE3-4B7A-4EB7-B09D-FCC96283F4E2}"/>
              </a:ext>
            </a:extLst>
          </p:cNvPr>
          <p:cNvSpPr>
            <a:spLocks noGrp="1"/>
          </p:cNvSpPr>
          <p:nvPr>
            <p:ph idx="1"/>
          </p:nvPr>
        </p:nvSpPr>
        <p:spPr>
          <a:xfrm>
            <a:off x="145143" y="159657"/>
            <a:ext cx="11916228" cy="6589486"/>
          </a:xfrm>
        </p:spPr>
        <p:txBody>
          <a:bodyPr>
            <a:normAutofit fontScale="77500" lnSpcReduction="20000"/>
          </a:bodyPr>
          <a:lstStyle/>
          <a:p>
            <a:r>
              <a:rPr lang="en-US" dirty="0"/>
              <a:t> Causes of haemochromatosis</a:t>
            </a:r>
          </a:p>
          <a:p>
            <a:pPr>
              <a:buFont typeface="Wingdings" panose="05000000000000000000" pitchFamily="2" charset="2"/>
              <a:buChar char="q"/>
            </a:pPr>
            <a:r>
              <a:rPr lang="en-US" dirty="0"/>
              <a:t>Primary haemochromatosis</a:t>
            </a:r>
          </a:p>
          <a:p>
            <a:pPr marL="0" indent="0">
              <a:buNone/>
            </a:pPr>
            <a:r>
              <a:rPr lang="en-US" dirty="0"/>
              <a:t>• Hereditary haemochromatosis</a:t>
            </a:r>
          </a:p>
          <a:p>
            <a:pPr marL="0" indent="0">
              <a:buNone/>
            </a:pPr>
            <a:r>
              <a:rPr lang="en-US" dirty="0"/>
              <a:t>• Congenital acaeruloplasminaemia</a:t>
            </a:r>
          </a:p>
          <a:p>
            <a:pPr marL="0" indent="0">
              <a:buNone/>
            </a:pPr>
            <a:r>
              <a:rPr lang="en-US" dirty="0"/>
              <a:t>• Congenital atransferrinaemia</a:t>
            </a:r>
          </a:p>
          <a:p>
            <a:endParaRPr lang="en-US" dirty="0"/>
          </a:p>
          <a:p>
            <a:pPr>
              <a:buFont typeface="Wingdings" panose="05000000000000000000" pitchFamily="2" charset="2"/>
              <a:buChar char="q"/>
            </a:pPr>
            <a:r>
              <a:rPr lang="en-US" dirty="0"/>
              <a:t>Secondary iron overload</a:t>
            </a:r>
          </a:p>
          <a:p>
            <a:pPr marL="0" indent="0">
              <a:buNone/>
            </a:pPr>
            <a:r>
              <a:rPr lang="en-US" dirty="0"/>
              <a:t>• Parenteral iron loading (e.g. repeated blood transfusion)</a:t>
            </a:r>
          </a:p>
          <a:p>
            <a:pPr marL="0" indent="0">
              <a:buNone/>
            </a:pPr>
            <a:r>
              <a:rPr lang="en-US" dirty="0"/>
              <a:t>• Iron-loading anaemia (thalassaemia, sideroblastic anaemia, pyruvate </a:t>
            </a:r>
          </a:p>
          <a:p>
            <a:r>
              <a:rPr lang="en-US" dirty="0"/>
              <a:t>kinase deficiency)</a:t>
            </a:r>
          </a:p>
          <a:p>
            <a:pPr marL="0" indent="0">
              <a:buNone/>
            </a:pPr>
            <a:r>
              <a:rPr lang="en-US" dirty="0"/>
              <a:t>• Liver disease</a:t>
            </a:r>
          </a:p>
          <a:p>
            <a:pPr marL="0" indent="0">
              <a:buNone/>
            </a:pPr>
            <a:endParaRPr lang="en-US" dirty="0"/>
          </a:p>
          <a:p>
            <a:pPr>
              <a:buFont typeface="Wingdings" panose="05000000000000000000" pitchFamily="2" charset="2"/>
              <a:buChar char="q"/>
            </a:pPr>
            <a:r>
              <a:rPr lang="en-US" dirty="0"/>
              <a:t>Complex iron overload</a:t>
            </a:r>
          </a:p>
          <a:p>
            <a:pPr marL="0" indent="0">
              <a:buNone/>
            </a:pPr>
            <a:r>
              <a:rPr lang="en-US" dirty="0"/>
              <a:t>• Juvenile haemochromatosis</a:t>
            </a:r>
          </a:p>
          <a:p>
            <a:pPr marL="0" indent="0">
              <a:buNone/>
            </a:pPr>
            <a:r>
              <a:rPr lang="en-US" dirty="0"/>
              <a:t>• Neonatal haemochromatosis</a:t>
            </a:r>
          </a:p>
          <a:p>
            <a:pPr marL="0" indent="0">
              <a:buNone/>
            </a:pPr>
            <a:r>
              <a:rPr lang="en-US" dirty="0"/>
              <a:t>• Alcoholic liver disease</a:t>
            </a:r>
          </a:p>
          <a:p>
            <a:pPr marL="0" indent="0">
              <a:buNone/>
            </a:pPr>
            <a:r>
              <a:rPr lang="en-US" dirty="0"/>
              <a:t>• Porphyria cutanea tarda</a:t>
            </a:r>
          </a:p>
          <a:p>
            <a:pPr marL="0" indent="0">
              <a:buNone/>
            </a:pPr>
            <a:r>
              <a:rPr lang="en-US" dirty="0"/>
              <a:t>• African iron overload (Bantu siderosis)</a:t>
            </a:r>
          </a:p>
        </p:txBody>
      </p:sp>
    </p:spTree>
    <p:extLst>
      <p:ext uri="{BB962C8B-B14F-4D97-AF65-F5344CB8AC3E}">
        <p14:creationId xmlns:p14="http://schemas.microsoft.com/office/powerpoint/2010/main" val="247989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F096-9D70-4A8F-937F-E3AB5DFCA6B9}"/>
              </a:ext>
            </a:extLst>
          </p:cNvPr>
          <p:cNvSpPr>
            <a:spLocks noGrp="1"/>
          </p:cNvSpPr>
          <p:nvPr>
            <p:ph type="title"/>
          </p:nvPr>
        </p:nvSpPr>
        <p:spPr>
          <a:xfrm>
            <a:off x="130629" y="365125"/>
            <a:ext cx="11771085" cy="1325563"/>
          </a:xfrm>
        </p:spPr>
        <p:txBody>
          <a:bodyPr/>
          <a:lstStyle/>
          <a:p>
            <a:r>
              <a:rPr lang="en-US" b="1" dirty="0">
                <a:solidFill>
                  <a:srgbClr val="FF0000"/>
                </a:solidFill>
              </a:rPr>
              <a:t>Pathophysiology</a:t>
            </a:r>
          </a:p>
        </p:txBody>
      </p:sp>
      <p:sp>
        <p:nvSpPr>
          <p:cNvPr id="3" name="Content Placeholder 2">
            <a:extLst>
              <a:ext uri="{FF2B5EF4-FFF2-40B4-BE49-F238E27FC236}">
                <a16:creationId xmlns:a16="http://schemas.microsoft.com/office/drawing/2014/main" id="{6CD0E535-0162-4BC8-B168-E7B239466DEF}"/>
              </a:ext>
            </a:extLst>
          </p:cNvPr>
          <p:cNvSpPr>
            <a:spLocks noGrp="1"/>
          </p:cNvSpPr>
          <p:nvPr>
            <p:ph idx="1"/>
          </p:nvPr>
        </p:nvSpPr>
        <p:spPr>
          <a:xfrm>
            <a:off x="0" y="1825625"/>
            <a:ext cx="12090400" cy="4909004"/>
          </a:xfrm>
        </p:spPr>
        <p:txBody>
          <a:bodyPr>
            <a:normAutofit/>
          </a:bodyPr>
          <a:lstStyle/>
          <a:p>
            <a:r>
              <a:rPr lang="en-US" dirty="0"/>
              <a:t>Autosomal recessive trait</a:t>
            </a:r>
          </a:p>
          <a:p>
            <a:r>
              <a:rPr lang="en-US" dirty="0"/>
              <a:t>Approximately  90% of patients are homozygous for a single point mutation  resulting in a cysteine to tyrosine substitution at position 282 (C282Y) in the HFE protein, which has structural and functional  similarity to the HLA proteins.</a:t>
            </a:r>
          </a:p>
          <a:p>
            <a:pPr marL="0" indent="0">
              <a:buNone/>
            </a:pPr>
            <a:endParaRPr lang="en-US" dirty="0"/>
          </a:p>
          <a:p>
            <a:r>
              <a:rPr lang="en-US" dirty="0"/>
              <a:t>A histidine-to-aspartic acid mutation at position 63 (H63D) in HFE causes a less severe form of haemochromatosis that is most commonly found in patients who are compound heterozygotes also carrying a C282Y mutated allele.</a:t>
            </a:r>
          </a:p>
          <a:p>
            <a:r>
              <a:rPr lang="en-US" dirty="0"/>
              <a:t>Fewer than 50% of C282Y homozygotes will develop  clinical features of haemochromatosis; therefore, other factors must also be important.</a:t>
            </a:r>
          </a:p>
        </p:txBody>
      </p:sp>
    </p:spTree>
    <p:extLst>
      <p:ext uri="{BB962C8B-B14F-4D97-AF65-F5344CB8AC3E}">
        <p14:creationId xmlns:p14="http://schemas.microsoft.com/office/powerpoint/2010/main" val="15425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D82B0-BBB3-4632-9225-444A81599BC5}"/>
              </a:ext>
            </a:extLst>
          </p:cNvPr>
          <p:cNvSpPr>
            <a:spLocks noGrp="1"/>
          </p:cNvSpPr>
          <p:nvPr>
            <p:ph idx="1"/>
          </p:nvPr>
        </p:nvSpPr>
        <p:spPr>
          <a:xfrm>
            <a:off x="145143" y="145143"/>
            <a:ext cx="11916228" cy="6589486"/>
          </a:xfrm>
        </p:spPr>
        <p:txBody>
          <a:bodyPr>
            <a:normAutofit/>
          </a:bodyPr>
          <a:lstStyle/>
          <a:p>
            <a:r>
              <a:rPr lang="en-US" dirty="0"/>
              <a:t>Iron loss in menstruation and pregnancy can delay the onset of HHC in females</a:t>
            </a:r>
          </a:p>
          <a:p>
            <a:r>
              <a:rPr lang="en-US" dirty="0"/>
              <a:t>The disease is caused by increased absorption of dietary iron.</a:t>
            </a:r>
          </a:p>
          <a:p>
            <a:endParaRPr lang="en-US" dirty="0"/>
          </a:p>
          <a:p>
            <a:pPr marL="0" indent="0">
              <a:buNone/>
            </a:pPr>
            <a:r>
              <a:rPr lang="en-US" dirty="0"/>
              <a:t>Clinical features:</a:t>
            </a:r>
          </a:p>
          <a:p>
            <a:pPr marL="0" indent="0">
              <a:buNone/>
            </a:pPr>
            <a:r>
              <a:rPr lang="en-US" dirty="0"/>
              <a:t>Symptomatic disease usually presents in men over 40 years  of age.</a:t>
            </a:r>
          </a:p>
          <a:p>
            <a:r>
              <a:rPr lang="en-US" dirty="0"/>
              <a:t> Features of liver disease (often with hepatomegaly) </a:t>
            </a:r>
          </a:p>
          <a:p>
            <a:r>
              <a:rPr lang="en-US" dirty="0"/>
              <a:t>Type 2 diabetes</a:t>
            </a:r>
          </a:p>
          <a:p>
            <a:r>
              <a:rPr lang="en-US" dirty="0"/>
              <a:t> Heart failure. </a:t>
            </a:r>
          </a:p>
          <a:p>
            <a:r>
              <a:rPr lang="en-US" dirty="0"/>
              <a:t>Fatigue and arthropathy are  early symptoms but are frequently absent.</a:t>
            </a:r>
          </a:p>
          <a:p>
            <a:r>
              <a:rPr lang="en-US" dirty="0"/>
              <a:t> Leaden-grey skin  pigmentation due to excess melanin occurs, especially in exposed  parts, axillae, groins and genitalia: hence the term ‘bronzed  diabetes’. </a:t>
            </a:r>
          </a:p>
        </p:txBody>
      </p:sp>
    </p:spTree>
    <p:extLst>
      <p:ext uri="{BB962C8B-B14F-4D97-AF65-F5344CB8AC3E}">
        <p14:creationId xmlns:p14="http://schemas.microsoft.com/office/powerpoint/2010/main" val="146522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EBB2DE-8D5B-383B-B20A-35FC58F90019}"/>
              </a:ext>
            </a:extLst>
          </p:cNvPr>
          <p:cNvPicPr>
            <a:picLocks noGrp="1" noChangeAspect="1"/>
          </p:cNvPicPr>
          <p:nvPr>
            <p:ph idx="1"/>
          </p:nvPr>
        </p:nvPicPr>
        <p:blipFill>
          <a:blip r:embed="rId2"/>
          <a:stretch>
            <a:fillRect/>
          </a:stretch>
        </p:blipFill>
        <p:spPr>
          <a:xfrm>
            <a:off x="802433" y="102637"/>
            <a:ext cx="10804849" cy="6690049"/>
          </a:xfrm>
          <a:prstGeom prst="rect">
            <a:avLst/>
          </a:prstGeom>
        </p:spPr>
      </p:pic>
    </p:spTree>
    <p:extLst>
      <p:ext uri="{BB962C8B-B14F-4D97-AF65-F5344CB8AC3E}">
        <p14:creationId xmlns:p14="http://schemas.microsoft.com/office/powerpoint/2010/main" val="44443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2DAE1-2C55-4175-886D-A4DD1B647A88}"/>
              </a:ext>
            </a:extLst>
          </p:cNvPr>
          <p:cNvSpPr>
            <a:spLocks noGrp="1"/>
          </p:cNvSpPr>
          <p:nvPr>
            <p:ph idx="1"/>
          </p:nvPr>
        </p:nvSpPr>
        <p:spPr>
          <a:xfrm>
            <a:off x="101600" y="217714"/>
            <a:ext cx="11974286" cy="6640286"/>
          </a:xfrm>
        </p:spPr>
        <p:txBody>
          <a:bodyPr/>
          <a:lstStyle/>
          <a:p>
            <a:pPr marL="0" indent="0">
              <a:buNone/>
            </a:pPr>
            <a:endParaRPr lang="en-US" dirty="0"/>
          </a:p>
          <a:p>
            <a:endParaRPr lang="en-US" dirty="0"/>
          </a:p>
          <a:p>
            <a:r>
              <a:rPr lang="en-US" dirty="0"/>
              <a:t>Once again, absence of this feature does not preclude  the diagnosis. </a:t>
            </a:r>
          </a:p>
          <a:p>
            <a:pPr marL="0" indent="0">
              <a:buNone/>
            </a:pPr>
            <a:endParaRPr lang="en-US" dirty="0"/>
          </a:p>
          <a:p>
            <a:r>
              <a:rPr lang="en-US" dirty="0"/>
              <a:t>Impotence, loss of libido and testicular atrophy  are recognised complications, as are early-onset osteoarthritis, targeting unusual sites such as the metacarpophalangeal joints, chondrocalcinosis and pseudogout.</a:t>
            </a:r>
          </a:p>
          <a:p>
            <a:pPr marL="0" indent="0">
              <a:buNone/>
            </a:pPr>
            <a:endParaRPr lang="en-US" dirty="0"/>
          </a:p>
          <a:p>
            <a:r>
              <a:rPr lang="en-US" dirty="0"/>
              <a:t> Cardiac failure or cardiac dysrhythmia may occur due to iron deposition in the heart</a:t>
            </a:r>
          </a:p>
          <a:p>
            <a:endParaRPr lang="en-US" dirty="0"/>
          </a:p>
        </p:txBody>
      </p:sp>
    </p:spTree>
    <p:extLst>
      <p:ext uri="{BB962C8B-B14F-4D97-AF65-F5344CB8AC3E}">
        <p14:creationId xmlns:p14="http://schemas.microsoft.com/office/powerpoint/2010/main" val="2807023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1815</Words>
  <Application>Microsoft Office PowerPoint</Application>
  <PresentationFormat>Widescreen</PresentationFormat>
  <Paragraphs>194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Inherited metabolic liver diseases</vt:lpstr>
      <vt:lpstr>Inherited metabolic liver diseases include group of disorders :</vt:lpstr>
      <vt:lpstr>Haemochromatosis</vt:lpstr>
      <vt:lpstr>Hereditary haemochromatosis</vt:lpstr>
      <vt:lpstr>PowerPoint Presentation</vt:lpstr>
      <vt:lpstr>Pathophysiology</vt:lpstr>
      <vt:lpstr>PowerPoint Presentation</vt:lpstr>
      <vt:lpstr>PowerPoint Presentation</vt:lpstr>
      <vt:lpstr>PowerPoint Presentation</vt:lpstr>
      <vt:lpstr>Investigations</vt:lpstr>
      <vt:lpstr>PowerPoint Presentation</vt:lpstr>
      <vt:lpstr>Management</vt:lpstr>
      <vt:lpstr>PowerPoint Presentation</vt:lpstr>
      <vt:lpstr>PowerPoint Presentation</vt:lpstr>
      <vt:lpstr>PowerPoint Presentation</vt:lpstr>
      <vt:lpstr>Secondary haemochromatosis</vt:lpstr>
      <vt:lpstr>Wilson disease</vt:lpstr>
      <vt:lpstr>PowerPoint Presentation</vt:lpstr>
      <vt:lpstr>PowerPoint Presentation</vt:lpstr>
      <vt:lpstr>Clinical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metabolic liver diseases</dc:title>
  <dc:creator>Muntadher Abdulkareem</dc:creator>
  <cp:lastModifiedBy>Muntadher Abdulkareem</cp:lastModifiedBy>
  <cp:revision>21</cp:revision>
  <dcterms:created xsi:type="dcterms:W3CDTF">2021-10-15T10:56:36Z</dcterms:created>
  <dcterms:modified xsi:type="dcterms:W3CDTF">2023-03-11T07:25:20Z</dcterms:modified>
</cp:coreProperties>
</file>